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6" r:id="rId1"/>
  </p:sldMasterIdLst>
  <p:notesMasterIdLst>
    <p:notesMasterId r:id="rId14"/>
  </p:notesMasterIdLst>
  <p:handoutMasterIdLst>
    <p:handoutMasterId r:id="rId15"/>
  </p:handoutMasterIdLst>
  <p:sldIdLst>
    <p:sldId id="315" r:id="rId2"/>
    <p:sldId id="324" r:id="rId3"/>
    <p:sldId id="326" r:id="rId4"/>
    <p:sldId id="342" r:id="rId5"/>
    <p:sldId id="338" r:id="rId6"/>
    <p:sldId id="343" r:id="rId7"/>
    <p:sldId id="341" r:id="rId8"/>
    <p:sldId id="339" r:id="rId9"/>
    <p:sldId id="340" r:id="rId10"/>
    <p:sldId id="333" r:id="rId11"/>
    <p:sldId id="327" r:id="rId12"/>
    <p:sldId id="334" r:id="rId13"/>
  </p:sldIdLst>
  <p:sldSz cx="12192000" cy="6858000"/>
  <p:notesSz cx="6856413" cy="966628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2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2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2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2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2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2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2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2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2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16" userDrawn="1">
          <p15:clr>
            <a:srgbClr val="A4A3A4"/>
          </p15:clr>
        </p15:guide>
        <p15:guide id="2" pos="7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44">
          <p15:clr>
            <a:srgbClr val="A4A3A4"/>
          </p15:clr>
        </p15:guide>
        <p15:guide id="2" pos="215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5C66"/>
    <a:srgbClr val="DDE4EA"/>
    <a:srgbClr val="F7F9F9"/>
    <a:srgbClr val="2E373C"/>
    <a:srgbClr val="DBE1E3"/>
    <a:srgbClr val="336699"/>
    <a:srgbClr val="CC6601"/>
    <a:srgbClr val="3366FF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32" autoAdjust="0"/>
    <p:restoredTop sz="93393" autoAdjust="0"/>
  </p:normalViewPr>
  <p:slideViewPr>
    <p:cSldViewPr>
      <p:cViewPr varScale="1">
        <p:scale>
          <a:sx n="91" d="100"/>
          <a:sy n="91" d="100"/>
        </p:scale>
        <p:origin x="798" y="90"/>
      </p:cViewPr>
      <p:guideLst>
        <p:guide orient="horz" pos="816"/>
        <p:guide pos="704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3606" y="66"/>
      </p:cViewPr>
      <p:guideLst>
        <p:guide orient="horz" pos="3044"/>
        <p:guide pos="215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341" tIns="47170" rIns="94341" bIns="47170" numCol="1" anchor="t" anchorCtr="0" compatLnSpc="1">
            <a:prstTxWarp prst="textNoShape">
              <a:avLst/>
            </a:prstTxWarp>
          </a:bodyPr>
          <a:lstStyle>
            <a:lvl1pPr defTabSz="942975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endParaRPr lang="de-DE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8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341" tIns="47170" rIns="94341" bIns="47170" numCol="1" anchor="t" anchorCtr="0" compatLnSpc="1">
            <a:prstTxWarp prst="textNoShape">
              <a:avLst/>
            </a:prstTxWarp>
          </a:bodyPr>
          <a:lstStyle>
            <a:lvl1pPr algn="r" defTabSz="942975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endParaRPr lang="de-DE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83688"/>
            <a:ext cx="2971800" cy="48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341" tIns="47170" rIns="94341" bIns="47170" numCol="1" anchor="b" anchorCtr="0" compatLnSpc="1">
            <a:prstTxWarp prst="textNoShape">
              <a:avLst/>
            </a:prstTxWarp>
          </a:bodyPr>
          <a:lstStyle>
            <a:lvl1pPr defTabSz="942975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endParaRPr lang="de-DE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183688"/>
            <a:ext cx="2971800" cy="48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341" tIns="47170" rIns="94341" bIns="47170" numCol="1" anchor="b" anchorCtr="0" compatLnSpc="1">
            <a:prstTxWarp prst="textNoShape">
              <a:avLst/>
            </a:prstTxWarp>
          </a:bodyPr>
          <a:lstStyle>
            <a:lvl1pPr algn="r" defTabSz="942975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fld id="{1DE4D234-DB1F-471D-A73B-D123DFB40562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05589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341" tIns="47170" rIns="94341" bIns="47170" numCol="1" anchor="t" anchorCtr="0" compatLnSpc="1">
            <a:prstTxWarp prst="textNoShape">
              <a:avLst/>
            </a:prstTxWarp>
          </a:bodyPr>
          <a:lstStyle>
            <a:lvl1pPr defTabSz="942975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endParaRPr lang="de-DE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8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341" tIns="47170" rIns="94341" bIns="47170" numCol="1" anchor="t" anchorCtr="0" compatLnSpc="1">
            <a:prstTxWarp prst="textNoShape">
              <a:avLst/>
            </a:prstTxWarp>
          </a:bodyPr>
          <a:lstStyle>
            <a:lvl1pPr algn="r" defTabSz="942975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endParaRPr lang="de-DE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9550" y="725488"/>
            <a:ext cx="6442075" cy="3624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589463"/>
            <a:ext cx="5027613" cy="4351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341" tIns="47170" rIns="94341" bIns="4717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83688"/>
            <a:ext cx="2971800" cy="48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341" tIns="47170" rIns="94341" bIns="47170" numCol="1" anchor="b" anchorCtr="0" compatLnSpc="1">
            <a:prstTxWarp prst="textNoShape">
              <a:avLst/>
            </a:prstTxWarp>
          </a:bodyPr>
          <a:lstStyle>
            <a:lvl1pPr defTabSz="942975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endParaRPr lang="de-DE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183688"/>
            <a:ext cx="2971800" cy="48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341" tIns="47170" rIns="94341" bIns="47170" numCol="1" anchor="b" anchorCtr="0" compatLnSpc="1">
            <a:prstTxWarp prst="textNoShape">
              <a:avLst/>
            </a:prstTxWarp>
          </a:bodyPr>
          <a:lstStyle>
            <a:lvl1pPr algn="r" defTabSz="942975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fld id="{00D32945-4037-411A-AC75-AF8D4B600AE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08807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2B3FA1-1F65-4705-8D40-006984EEB3E8}" type="slidenum">
              <a:rPr lang="de-DE"/>
              <a:pPr/>
              <a:t>1</a:t>
            </a:fld>
            <a:endParaRPr lang="de-DE"/>
          </a:p>
        </p:txBody>
      </p:sp>
      <p:sp>
        <p:nvSpPr>
          <p:cNvPr id="150530" name="Rectangle 2050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09550" y="725488"/>
            <a:ext cx="6442075" cy="36242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0531" name="Rectangle 2051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589463"/>
            <a:ext cx="5027613" cy="43513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 sz="10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35353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DAE42A-0949-4060-BC38-4AA46C521F08}" type="slidenum">
              <a:rPr lang="de-DE"/>
              <a:pPr/>
              <a:t>2</a:t>
            </a:fld>
            <a:endParaRPr lang="de-DE"/>
          </a:p>
        </p:txBody>
      </p:sp>
      <p:sp>
        <p:nvSpPr>
          <p:cNvPr id="16896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09550" y="725488"/>
            <a:ext cx="6442075" cy="36242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896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589463"/>
            <a:ext cx="5027613" cy="43513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de-DE" dirty="0"/>
              <a:t>Mangelhafte Ausrichtung auf Markt und Kunden (</a:t>
            </a:r>
          </a:p>
          <a:p>
            <a:r>
              <a:rPr lang="de-DE" dirty="0"/>
              <a:t>Umgang etc.)</a:t>
            </a:r>
          </a:p>
          <a:p>
            <a:endParaRPr lang="de-DE" sz="1000" dirty="0">
              <a:latin typeface="Arial" panose="020B0604020202020204" pitchFamily="34" charset="0"/>
            </a:endParaRPr>
          </a:p>
          <a:p>
            <a:r>
              <a:rPr lang="de-DE" dirty="0"/>
              <a:t>Schlechte Firmenorganisation (Termine, gesetzliche Unterlagen, Rechnungen werden nicht gestellt, Geldeingang nicht nachgehalten, ...)</a:t>
            </a:r>
          </a:p>
          <a:p>
            <a:endParaRPr lang="de-DE" sz="1000" dirty="0">
              <a:latin typeface="Arial" panose="020B0604020202020204" pitchFamily="34" charset="0"/>
            </a:endParaRPr>
          </a:p>
          <a:p>
            <a:r>
              <a:rPr lang="de-DE" sz="1000" dirty="0">
                <a:latin typeface="Arial" panose="020B0604020202020204" pitchFamily="34" charset="0"/>
              </a:rPr>
              <a:t>Steuerberater sagt wies war aber nicht wies wird (Scheinwerfer beim Auto auch nicht hinten)</a:t>
            </a:r>
          </a:p>
          <a:p>
            <a:endParaRPr lang="de-DE" sz="10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08481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E6C439-26B8-4E61-BA15-3CD31E139E43}" type="slidenum">
              <a:rPr lang="de-DE"/>
              <a:pPr/>
              <a:t>3</a:t>
            </a:fld>
            <a:endParaRPr lang="de-DE"/>
          </a:p>
        </p:txBody>
      </p:sp>
      <p:sp>
        <p:nvSpPr>
          <p:cNvPr id="173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09550" y="725488"/>
            <a:ext cx="6442075" cy="36242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589463"/>
            <a:ext cx="5027613" cy="43513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de-DE" dirty="0"/>
              <a:t>Erstellung von Geschäftsplänen:    BANKEN, Kreditrating!</a:t>
            </a:r>
          </a:p>
          <a:p>
            <a:endParaRPr lang="de-DE" dirty="0"/>
          </a:p>
          <a:p>
            <a:r>
              <a:rPr lang="de-DE" dirty="0"/>
              <a:t>Deutschland wurde durch </a:t>
            </a:r>
            <a:r>
              <a:rPr lang="de-DE" dirty="0" err="1"/>
              <a:t>Fleiss</a:t>
            </a:r>
            <a:r>
              <a:rPr lang="de-DE" dirty="0"/>
              <a:t> und unternehmerischen Mut vieler Jahrzehnte zu einer der erfolgreichsten Länder gemacht. Veränderte Welt = neue Wege! Mut! Es tun!</a:t>
            </a:r>
          </a:p>
        </p:txBody>
      </p:sp>
    </p:spTree>
    <p:extLst>
      <p:ext uri="{BB962C8B-B14F-4D97-AF65-F5344CB8AC3E}">
        <p14:creationId xmlns:p14="http://schemas.microsoft.com/office/powerpoint/2010/main" val="18495577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D32945-4037-411A-AC75-AF8D4B600AEA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19063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FB0358-5001-4057-A7F8-2EE7C6A4947B}" type="slidenum">
              <a:rPr lang="de-DE"/>
              <a:pPr/>
              <a:t>10</a:t>
            </a:fld>
            <a:endParaRPr lang="de-DE"/>
          </a:p>
        </p:txBody>
      </p:sp>
      <p:sp>
        <p:nvSpPr>
          <p:cNvPr id="19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09550" y="725488"/>
            <a:ext cx="6442075" cy="36242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589463"/>
            <a:ext cx="5027613" cy="43513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17172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986A90-C092-44AA-B3FC-6761C42F2B27}" type="slidenum">
              <a:rPr lang="de-DE"/>
              <a:pPr/>
              <a:t>11</a:t>
            </a:fld>
            <a:endParaRPr lang="de-DE"/>
          </a:p>
        </p:txBody>
      </p:sp>
      <p:sp>
        <p:nvSpPr>
          <p:cNvPr id="175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09550" y="725488"/>
            <a:ext cx="6442075" cy="36242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589463"/>
            <a:ext cx="5027613" cy="43513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 sz="10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65264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05CCF3-00C7-4175-8F20-3E886BF77C36}" type="slidenum">
              <a:rPr lang="de-DE"/>
              <a:pPr/>
              <a:t>12</a:t>
            </a:fld>
            <a:endParaRPr lang="de-DE"/>
          </a:p>
        </p:txBody>
      </p:sp>
      <p:sp>
        <p:nvSpPr>
          <p:cNvPr id="194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09550" y="725488"/>
            <a:ext cx="6442075" cy="36242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589463"/>
            <a:ext cx="5027613" cy="43513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de-DE" sz="1000" dirty="0">
                <a:latin typeface="Arial" panose="020B0604020202020204" pitchFamily="34" charset="0"/>
              </a:rPr>
              <a:t>Gewerbeflächenatlas der Technologieregion: </a:t>
            </a:r>
            <a:r>
              <a:rPr lang="de-DE" sz="1000" dirty="0" err="1">
                <a:latin typeface="Arial" panose="020B0604020202020204" pitchFamily="34" charset="0"/>
              </a:rPr>
              <a:t>grosse</a:t>
            </a:r>
            <a:r>
              <a:rPr lang="de-DE" sz="1000" dirty="0">
                <a:latin typeface="Arial" panose="020B0604020202020204" pitchFamily="34" charset="0"/>
              </a:rPr>
              <a:t> Konkurrenz</a:t>
            </a:r>
          </a:p>
          <a:p>
            <a:endParaRPr lang="de-DE" sz="10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3717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7DEB1-C3D0-4DAD-A5C9-CAC1843F47A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809737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1BEED-08EF-4101-9B86-E9CF6FFF3E4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091987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BD5DE-FE25-4BFA-BCA3-51D350C755D3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729050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3327F-72BB-4193-878D-F73D9339162C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265625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835E6-0F70-4F49-ADA3-378FB5D4E11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432229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558D7-8285-4B01-9649-0289667D078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28530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FEF51-00AC-4EAB-9A7E-C100A212C619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770633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288A7-9BB2-404A-BA1B-145372AB1FA2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331821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E5945-934F-41BD-82B1-338362F50C5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25401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C10A6-14AC-4E01-98E0-DB597C568963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424027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16AB8-D2C0-485E-A25D-A6F0F768D3F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146980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844"/>
            <a:ext cx="12198847" cy="685415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549" y="324000"/>
            <a:ext cx="7182295" cy="6159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76320" y="652025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07DEB1-C3D0-4DAD-A5C9-CAC1843F47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Fußzeilenplatzhalter 3"/>
          <p:cNvSpPr txBox="1">
            <a:spLocks/>
          </p:cNvSpPr>
          <p:nvPr userDrawn="1"/>
        </p:nvSpPr>
        <p:spPr>
          <a:xfrm>
            <a:off x="857549" y="6520259"/>
            <a:ext cx="2512491" cy="3377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l"/>
            <a:r>
              <a:rPr lang="de-DE" dirty="0" smtClean="0">
                <a:solidFill>
                  <a:srgbClr val="005C66"/>
                </a:solidFill>
                <a:latin typeface="+mn-lt"/>
              </a:rPr>
              <a:t>www.braintex.de</a:t>
            </a:r>
            <a:endParaRPr lang="de-DE" dirty="0">
              <a:solidFill>
                <a:srgbClr val="005C66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57590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ransition spd="slow">
    <p:wipe dir="r"/>
  </p:transition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accent3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24AAF-769B-44B8-BF3B-E1ADC5DD58B8}" type="slidenum">
              <a:rPr lang="de-DE"/>
              <a:pPr/>
              <a:t>1</a:t>
            </a:fld>
            <a:endParaRPr lang="de-DE"/>
          </a:p>
        </p:txBody>
      </p:sp>
      <p:sp>
        <p:nvSpPr>
          <p:cNvPr id="149508" name="Rectangle 4"/>
          <p:cNvSpPr>
            <a:spLocks noChangeArrowheads="1"/>
          </p:cNvSpPr>
          <p:nvPr/>
        </p:nvSpPr>
        <p:spPr bwMode="auto">
          <a:xfrm>
            <a:off x="2667000" y="1905000"/>
            <a:ext cx="7315200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73100" indent="-1905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795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9705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1615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67335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13055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58775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04495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20000"/>
              </a:spcBef>
              <a:buFont typeface="Wingdings" panose="05000000000000000000" pitchFamily="2" charset="2"/>
              <a:buNone/>
            </a:pPr>
            <a:endParaRPr lang="de-DE" sz="1800">
              <a:solidFill>
                <a:srgbClr val="336699"/>
              </a:solidFill>
              <a:latin typeface="Century Gothic" panose="020B0502020202020204" pitchFamily="34" charset="0"/>
            </a:endParaRPr>
          </a:p>
        </p:txBody>
      </p:sp>
      <p:pic>
        <p:nvPicPr>
          <p:cNvPr id="3" name="Inhaltsplatzhalter 2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02133" cy="6858000"/>
          </a:xfr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9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500" dirty="0"/>
              <a:t>Zielgruppen</a:t>
            </a:r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A7983-5DA0-401C-9E6A-4A29676FEEE1}" type="slidenum">
              <a:rPr lang="de-DE"/>
              <a:pPr/>
              <a:t>10</a:t>
            </a:fld>
            <a:endParaRPr lang="de-DE"/>
          </a:p>
        </p:txBody>
      </p:sp>
      <p:sp>
        <p:nvSpPr>
          <p:cNvPr id="190467" name="Rectangle 3"/>
          <p:cNvSpPr>
            <a:spLocks noChangeArrowheads="1"/>
          </p:cNvSpPr>
          <p:nvPr/>
        </p:nvSpPr>
        <p:spPr bwMode="auto">
          <a:xfrm>
            <a:off x="2667000" y="1905000"/>
            <a:ext cx="7315200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73100" indent="-1905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795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9705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1615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67335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13055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58775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04495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20000"/>
              </a:spcBef>
              <a:buFont typeface="Wingdings" panose="05000000000000000000" pitchFamily="2" charset="2"/>
              <a:buNone/>
            </a:pPr>
            <a:endParaRPr lang="de-DE" sz="1800">
              <a:solidFill>
                <a:srgbClr val="336699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de-DE" dirty="0" smtClean="0"/>
              <a:t>    Digitalwirtschaft/IT</a:t>
            </a:r>
            <a:endParaRPr lang="de-DE" dirty="0"/>
          </a:p>
          <a:p>
            <a:pPr>
              <a:lnSpc>
                <a:spcPct val="150000"/>
              </a:lnSpc>
            </a:pPr>
            <a:r>
              <a:rPr lang="de-DE" dirty="0" smtClean="0"/>
              <a:t>    Technologie </a:t>
            </a:r>
            <a:r>
              <a:rPr lang="de-DE" dirty="0"/>
              <a:t>und </a:t>
            </a:r>
            <a:r>
              <a:rPr lang="de-DE" dirty="0" smtClean="0"/>
              <a:t>Medizin</a:t>
            </a:r>
            <a:endParaRPr lang="de-DE" dirty="0"/>
          </a:p>
          <a:p>
            <a:pPr>
              <a:lnSpc>
                <a:spcPct val="150000"/>
              </a:lnSpc>
            </a:pPr>
            <a:r>
              <a:rPr lang="de-DE" dirty="0" smtClean="0"/>
              <a:t>    Kreativwirtschaft</a:t>
            </a:r>
            <a:endParaRPr lang="de-DE" dirty="0"/>
          </a:p>
          <a:p>
            <a:endParaRPr lang="de-DE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50" b="22701"/>
          <a:stretch/>
        </p:blipFill>
        <p:spPr>
          <a:xfrm>
            <a:off x="6023992" y="2995229"/>
            <a:ext cx="4237725" cy="2994481"/>
          </a:xfrm>
          <a:prstGeom prst="rect">
            <a:avLst/>
          </a:prstGeom>
        </p:spPr>
      </p:pic>
      <p:sp>
        <p:nvSpPr>
          <p:cNvPr id="13" name="Fußzeilenplatzhalter 3"/>
          <p:cNvSpPr txBox="1">
            <a:spLocks/>
          </p:cNvSpPr>
          <p:nvPr/>
        </p:nvSpPr>
        <p:spPr>
          <a:xfrm>
            <a:off x="857549" y="6520259"/>
            <a:ext cx="2512491" cy="3377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l"/>
            <a:r>
              <a:rPr lang="de-DE" dirty="0" smtClean="0">
                <a:solidFill>
                  <a:srgbClr val="005C66"/>
                </a:solidFill>
                <a:latin typeface="+mn-lt"/>
              </a:rPr>
              <a:t>www.braintex.de</a:t>
            </a:r>
            <a:endParaRPr lang="de-DE" dirty="0">
              <a:solidFill>
                <a:srgbClr val="005C66"/>
              </a:solidFill>
              <a:latin typeface="+mn-lt"/>
            </a:endParaRP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42" t="4851" r="46054" b="81500"/>
          <a:stretch/>
        </p:blipFill>
        <p:spPr>
          <a:xfrm>
            <a:off x="695400" y="1905000"/>
            <a:ext cx="797627" cy="576064"/>
          </a:xfrm>
          <a:prstGeom prst="rect">
            <a:avLst/>
          </a:prstGeom>
          <a:effectLst/>
        </p:spPr>
      </p:pic>
      <p:pic>
        <p:nvPicPr>
          <p:cNvPr id="15" name="Grafik 1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42" t="4851" r="46054" b="81500"/>
          <a:stretch/>
        </p:blipFill>
        <p:spPr>
          <a:xfrm>
            <a:off x="695399" y="2577600"/>
            <a:ext cx="797627" cy="576064"/>
          </a:xfrm>
          <a:prstGeom prst="rect">
            <a:avLst/>
          </a:prstGeom>
          <a:effectLst/>
        </p:spPr>
      </p:pic>
      <p:pic>
        <p:nvPicPr>
          <p:cNvPr id="16" name="Grafik 1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42" t="4851" r="46054" b="81500"/>
          <a:stretch/>
        </p:blipFill>
        <p:spPr>
          <a:xfrm>
            <a:off x="704924" y="3258000"/>
            <a:ext cx="797627" cy="576064"/>
          </a:xfrm>
          <a:prstGeom prst="rect">
            <a:avLst/>
          </a:prstGeom>
          <a:effectLst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5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500" dirty="0"/>
              <a:t>Ziele</a:t>
            </a:r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406D7-966E-40DC-AD5D-CB7B6D4F5524}" type="slidenum">
              <a:rPr lang="de-DE"/>
              <a:pPr/>
              <a:t>11</a:t>
            </a:fld>
            <a:endParaRPr lang="de-DE"/>
          </a:p>
        </p:txBody>
      </p:sp>
      <p:sp>
        <p:nvSpPr>
          <p:cNvPr id="174083" name="Rectangle 3"/>
          <p:cNvSpPr>
            <a:spLocks noChangeArrowheads="1"/>
          </p:cNvSpPr>
          <p:nvPr/>
        </p:nvSpPr>
        <p:spPr bwMode="auto">
          <a:xfrm>
            <a:off x="2667000" y="1905000"/>
            <a:ext cx="7315200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73100" indent="-1905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795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9705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1615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67335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13055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58775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04495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20000"/>
              </a:spcBef>
              <a:buFont typeface="Wingdings" panose="05000000000000000000" pitchFamily="2" charset="2"/>
              <a:buNone/>
            </a:pPr>
            <a:endParaRPr lang="de-DE" sz="1800">
              <a:solidFill>
                <a:srgbClr val="336699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Einstiegshürden für Gründer senken </a:t>
            </a:r>
            <a:r>
              <a:rPr lang="de-DE" dirty="0" smtClean="0"/>
              <a:t>(</a:t>
            </a:r>
            <a:r>
              <a:rPr lang="de-DE" dirty="0"/>
              <a:t>Know-how, Kapital</a:t>
            </a:r>
            <a:r>
              <a:rPr lang="de-DE" dirty="0" smtClean="0"/>
              <a:t>)</a:t>
            </a:r>
          </a:p>
          <a:p>
            <a:r>
              <a:rPr lang="de-DE" dirty="0" smtClean="0"/>
              <a:t>Erfolgswahrscheinlichkeit für Unternehmensgründungen erhöhen</a:t>
            </a:r>
          </a:p>
          <a:p>
            <a:r>
              <a:rPr lang="de-DE" dirty="0"/>
              <a:t>Schaffung einer „Pipe-</a:t>
            </a:r>
            <a:r>
              <a:rPr lang="de-DE" dirty="0" err="1"/>
              <a:t>line</a:t>
            </a:r>
            <a:r>
              <a:rPr lang="de-DE" dirty="0"/>
              <a:t>“ für den verstärkten Aufbau erfolgreicher und zukunftsträchtiger Industrien und Dienste </a:t>
            </a:r>
          </a:p>
          <a:p>
            <a:r>
              <a:rPr lang="de-DE" dirty="0"/>
              <a:t>Attraktive </a:t>
            </a:r>
            <a:r>
              <a:rPr lang="de-DE" dirty="0" smtClean="0"/>
              <a:t>Arbeitsplätze </a:t>
            </a:r>
            <a:r>
              <a:rPr lang="de-DE" dirty="0"/>
              <a:t>vor der „Haustür“ schaffen und Stärkung der </a:t>
            </a:r>
            <a:r>
              <a:rPr lang="de-DE" dirty="0" smtClean="0"/>
              <a:t>Region</a:t>
            </a:r>
          </a:p>
          <a:p>
            <a:r>
              <a:rPr lang="de-DE" dirty="0" smtClean="0"/>
              <a:t>Anschluss an die Entwicklung von Schlüsseltechnologien</a:t>
            </a:r>
          </a:p>
          <a:p>
            <a:r>
              <a:rPr lang="de-DE" dirty="0" smtClean="0"/>
              <a:t>Lokale </a:t>
            </a:r>
            <a:r>
              <a:rPr lang="de-DE" dirty="0"/>
              <a:t>Anbieter wie Handel, Handwerk und Banken partizipieren an Investitionen</a:t>
            </a:r>
          </a:p>
          <a:p>
            <a:r>
              <a:rPr lang="de-DE" dirty="0" smtClean="0"/>
              <a:t>Sichern </a:t>
            </a:r>
            <a:r>
              <a:rPr lang="de-DE" dirty="0"/>
              <a:t>der Gewerbe- und Einkommenssteuereinnahmen </a:t>
            </a:r>
            <a:r>
              <a:rPr lang="de-DE" dirty="0" smtClean="0"/>
              <a:t>und damit </a:t>
            </a:r>
            <a:br>
              <a:rPr lang="de-DE" dirty="0" smtClean="0"/>
            </a:br>
            <a:r>
              <a:rPr lang="de-DE" dirty="0" smtClean="0"/>
              <a:t>der Infrastruktur </a:t>
            </a:r>
            <a:r>
              <a:rPr lang="de-DE" smtClean="0"/>
              <a:t>von </a:t>
            </a:r>
            <a:r>
              <a:rPr lang="de-DE" dirty="0"/>
              <a:t>m</a:t>
            </a:r>
            <a:r>
              <a:rPr lang="de-DE" smtClean="0"/>
              <a:t>orgen </a:t>
            </a:r>
            <a:r>
              <a:rPr lang="de-DE"/>
              <a:t>und </a:t>
            </a:r>
            <a:r>
              <a:rPr lang="de-DE" smtClean="0"/>
              <a:t>übermorgen</a:t>
            </a:r>
            <a:endParaRPr lang="de-DE" dirty="0"/>
          </a:p>
          <a:p>
            <a:pPr marL="0" indent="0">
              <a:buNone/>
            </a:pPr>
            <a:endParaRPr lang="de-DE" dirty="0"/>
          </a:p>
          <a:p>
            <a:endParaRPr lang="de-DE" dirty="0"/>
          </a:p>
        </p:txBody>
      </p:sp>
      <p:sp>
        <p:nvSpPr>
          <p:cNvPr id="10" name="Fußzeilenplatzhalter 3"/>
          <p:cNvSpPr txBox="1">
            <a:spLocks/>
          </p:cNvSpPr>
          <p:nvPr/>
        </p:nvSpPr>
        <p:spPr>
          <a:xfrm>
            <a:off x="857549" y="6520259"/>
            <a:ext cx="2512491" cy="3377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l"/>
            <a:r>
              <a:rPr lang="de-DE" dirty="0" smtClean="0">
                <a:solidFill>
                  <a:srgbClr val="005C66"/>
                </a:solidFill>
                <a:latin typeface="+mn-lt"/>
              </a:rPr>
              <a:t>www.braintex.de</a:t>
            </a:r>
            <a:endParaRPr lang="de-DE" dirty="0">
              <a:solidFill>
                <a:srgbClr val="005C66"/>
              </a:solidFill>
              <a:latin typeface="+mn-lt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42" name="Rectangle 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193543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  <a:p>
            <a:endParaRPr lang="de-DE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5A3B9-46BA-4A71-9B21-B2F10487491A}" type="slidenum">
              <a:rPr lang="de-DE"/>
              <a:pPr/>
              <a:t>12</a:t>
            </a:fld>
            <a:endParaRPr lang="de-DE"/>
          </a:p>
        </p:txBody>
      </p:sp>
      <p:sp>
        <p:nvSpPr>
          <p:cNvPr id="193538" name="Rectangle 2"/>
          <p:cNvSpPr>
            <a:spLocks noChangeArrowheads="1"/>
          </p:cNvSpPr>
          <p:nvPr/>
        </p:nvSpPr>
        <p:spPr bwMode="auto">
          <a:xfrm>
            <a:off x="2667000" y="1905000"/>
            <a:ext cx="7315200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73100" indent="-1905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795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9705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1615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67335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13055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58775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04495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20000"/>
              </a:spcBef>
              <a:buFont typeface="Wingdings" panose="05000000000000000000" pitchFamily="2" charset="2"/>
              <a:buNone/>
            </a:pPr>
            <a:endParaRPr lang="de-DE" sz="1800">
              <a:solidFill>
                <a:srgbClr val="336699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844"/>
            <a:ext cx="12198847" cy="6854155"/>
          </a:xfrm>
          <a:prstGeom prst="rect">
            <a:avLst/>
          </a:prstGeom>
        </p:spPr>
      </p:pic>
      <p:sp>
        <p:nvSpPr>
          <p:cNvPr id="15" name="Fußzeilenplatzhalter 3"/>
          <p:cNvSpPr txBox="1">
            <a:spLocks/>
          </p:cNvSpPr>
          <p:nvPr/>
        </p:nvSpPr>
        <p:spPr>
          <a:xfrm>
            <a:off x="10621113" y="6520259"/>
            <a:ext cx="1577733" cy="3377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l"/>
            <a:r>
              <a:rPr lang="de-DE" dirty="0" smtClean="0">
                <a:solidFill>
                  <a:srgbClr val="005C66"/>
                </a:solidFill>
                <a:latin typeface="+mn-lt"/>
              </a:rPr>
              <a:t>www.braintex.de</a:t>
            </a:r>
            <a:endParaRPr lang="de-DE" dirty="0">
              <a:solidFill>
                <a:srgbClr val="005C66"/>
              </a:solidFill>
              <a:latin typeface="+mn-lt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539E4-8096-487D-B783-9E75F0AF8726}" type="slidenum">
              <a:rPr lang="de-DE"/>
              <a:pPr/>
              <a:t>2</a:t>
            </a:fld>
            <a:endParaRPr lang="de-DE"/>
          </a:p>
        </p:txBody>
      </p:sp>
      <p:sp>
        <p:nvSpPr>
          <p:cNvPr id="167939" name="Rectangle 3"/>
          <p:cNvSpPr>
            <a:spLocks noChangeArrowheads="1"/>
          </p:cNvSpPr>
          <p:nvPr/>
        </p:nvSpPr>
        <p:spPr bwMode="auto">
          <a:xfrm>
            <a:off x="2667000" y="1905000"/>
            <a:ext cx="7315200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73100" indent="-1905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795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9705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1615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67335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13055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58775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04495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20000"/>
              </a:spcBef>
              <a:buFont typeface="Wingdings" panose="05000000000000000000" pitchFamily="2" charset="2"/>
              <a:buNone/>
            </a:pPr>
            <a:endParaRPr lang="de-DE" sz="1800">
              <a:solidFill>
                <a:srgbClr val="336699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857549" y="324000"/>
            <a:ext cx="7974755" cy="615950"/>
          </a:xfrm>
        </p:spPr>
        <p:txBody>
          <a:bodyPr>
            <a:normAutofit fontScale="90000"/>
          </a:bodyPr>
          <a:lstStyle/>
          <a:p>
            <a:r>
              <a:rPr lang="de-DE" dirty="0"/>
              <a:t>Hauptgründe für das Scheitern von jungen Unternehmen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Fehlende Marktkenntnisse</a:t>
            </a:r>
          </a:p>
          <a:p>
            <a:r>
              <a:rPr lang="de-DE" dirty="0"/>
              <a:t>Mangelhafte Ausrichtung auf Markt und Kunden</a:t>
            </a:r>
          </a:p>
          <a:p>
            <a:r>
              <a:rPr lang="de-DE" dirty="0"/>
              <a:t>Unterentwickeltes betriebswirtschaftliches Handeln</a:t>
            </a:r>
          </a:p>
          <a:p>
            <a:r>
              <a:rPr lang="de-DE" dirty="0"/>
              <a:t>Schlechte Firmenorganisation</a:t>
            </a:r>
          </a:p>
          <a:p>
            <a:r>
              <a:rPr lang="de-DE" dirty="0"/>
              <a:t>Ungenügende Eigenkapitalausstattung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50" b="22701"/>
          <a:stretch/>
        </p:blipFill>
        <p:spPr>
          <a:xfrm>
            <a:off x="7536160" y="3727274"/>
            <a:ext cx="3301621" cy="2333007"/>
          </a:xfrm>
          <a:prstGeom prst="rect">
            <a:avLst/>
          </a:prstGeom>
        </p:spPr>
      </p:pic>
      <p:sp>
        <p:nvSpPr>
          <p:cNvPr id="10" name="Fußzeilenplatzhalter 3"/>
          <p:cNvSpPr txBox="1">
            <a:spLocks/>
          </p:cNvSpPr>
          <p:nvPr/>
        </p:nvSpPr>
        <p:spPr>
          <a:xfrm>
            <a:off x="857549" y="6520259"/>
            <a:ext cx="2512491" cy="3377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l"/>
            <a:r>
              <a:rPr lang="de-DE" dirty="0" smtClean="0">
                <a:solidFill>
                  <a:srgbClr val="005C66"/>
                </a:solidFill>
                <a:latin typeface="+mn-lt"/>
              </a:rPr>
              <a:t>www.braintex.de</a:t>
            </a:r>
            <a:endParaRPr lang="de-DE" dirty="0">
              <a:solidFill>
                <a:srgbClr val="005C66"/>
              </a:solidFill>
              <a:latin typeface="+mn-lt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7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Konzeption des </a:t>
            </a:r>
            <a:r>
              <a:rPr lang="de-DE" dirty="0" smtClean="0"/>
              <a:t>Unternehmens-Inkubators „</a:t>
            </a:r>
            <a:r>
              <a:rPr lang="de-DE" dirty="0" err="1" smtClean="0"/>
              <a:t>braintex</a:t>
            </a:r>
            <a:r>
              <a:rPr lang="de-DE" dirty="0" smtClean="0"/>
              <a:t>“</a:t>
            </a:r>
            <a:endParaRPr lang="de-DE" dirty="0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90B0A-5821-463D-9F7D-10641C45896E}" type="slidenum">
              <a:rPr lang="de-DE"/>
              <a:pPr/>
              <a:t>3</a:t>
            </a:fld>
            <a:endParaRPr lang="de-DE" dirty="0"/>
          </a:p>
        </p:txBody>
      </p:sp>
      <p:sp>
        <p:nvSpPr>
          <p:cNvPr id="172035" name="Rectangle 3"/>
          <p:cNvSpPr>
            <a:spLocks noChangeArrowheads="1"/>
          </p:cNvSpPr>
          <p:nvPr/>
        </p:nvSpPr>
        <p:spPr bwMode="auto">
          <a:xfrm>
            <a:off x="2667000" y="1905000"/>
            <a:ext cx="7315200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73100" indent="-1905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795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9705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1615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67335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13055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58775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04495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20000"/>
              </a:spcBef>
              <a:buFont typeface="Wingdings" panose="05000000000000000000" pitchFamily="2" charset="2"/>
              <a:buNone/>
            </a:pPr>
            <a:endParaRPr lang="de-DE" sz="1800">
              <a:solidFill>
                <a:srgbClr val="336699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Gründerzentrum in enger Vernetzung mit der Realwirtschaft</a:t>
            </a:r>
          </a:p>
          <a:p>
            <a:r>
              <a:rPr lang="de-DE" dirty="0"/>
              <a:t>Kein ausschließliches Flächenangebot</a:t>
            </a:r>
          </a:p>
          <a:p>
            <a:r>
              <a:rPr lang="de-DE" dirty="0"/>
              <a:t>Unterstützung von Firmengründungen in der Konzeptions- und Frühphase </a:t>
            </a:r>
          </a:p>
          <a:p>
            <a:endParaRPr lang="de-DE" dirty="0" smtClean="0"/>
          </a:p>
          <a:p>
            <a:endParaRPr lang="de-DE" dirty="0"/>
          </a:p>
          <a:p>
            <a:pPr>
              <a:buFont typeface="Wingdings" panose="05000000000000000000" pitchFamily="2" charset="2"/>
              <a:buNone/>
            </a:pPr>
            <a:r>
              <a:rPr lang="de-DE" dirty="0" smtClean="0"/>
              <a:t> 		Rücken </a:t>
            </a:r>
            <a:r>
              <a:rPr lang="de-DE" dirty="0"/>
              <a:t>der Gründer freihalten, </a:t>
            </a:r>
            <a:r>
              <a:rPr lang="de-DE" dirty="0" smtClean="0"/>
              <a:t>damit </a:t>
            </a:r>
            <a:r>
              <a:rPr lang="de-DE" dirty="0"/>
              <a:t>sie sich erfolgreich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 	um </a:t>
            </a:r>
            <a:r>
              <a:rPr lang="de-DE" dirty="0"/>
              <a:t>das </a:t>
            </a:r>
            <a:r>
              <a:rPr lang="de-DE" dirty="0" smtClean="0"/>
              <a:t>eigentliche </a:t>
            </a:r>
            <a:r>
              <a:rPr lang="de-DE" dirty="0"/>
              <a:t>Geschäft kümmern </a:t>
            </a:r>
            <a:r>
              <a:rPr lang="de-DE" dirty="0" smtClean="0"/>
              <a:t>können</a:t>
            </a:r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42" t="4851" r="46054" b="81500"/>
          <a:stretch/>
        </p:blipFill>
        <p:spPr>
          <a:xfrm>
            <a:off x="1055440" y="4042800"/>
            <a:ext cx="797627" cy="576064"/>
          </a:xfrm>
          <a:prstGeom prst="rect">
            <a:avLst/>
          </a:prstGeom>
          <a:effectLst/>
        </p:spPr>
      </p:pic>
      <p:pic>
        <p:nvPicPr>
          <p:cNvPr id="13" name="Grafik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50" b="22701"/>
          <a:stretch/>
        </p:blipFill>
        <p:spPr>
          <a:xfrm>
            <a:off x="8328248" y="3356992"/>
            <a:ext cx="2690196" cy="1900959"/>
          </a:xfrm>
          <a:prstGeom prst="rect">
            <a:avLst/>
          </a:prstGeom>
        </p:spPr>
      </p:pic>
      <p:sp>
        <p:nvSpPr>
          <p:cNvPr id="14" name="Fußzeilenplatzhalter 3"/>
          <p:cNvSpPr txBox="1">
            <a:spLocks/>
          </p:cNvSpPr>
          <p:nvPr/>
        </p:nvSpPr>
        <p:spPr>
          <a:xfrm>
            <a:off x="857549" y="6520259"/>
            <a:ext cx="2512491" cy="3377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l"/>
            <a:r>
              <a:rPr lang="de-DE" dirty="0" smtClean="0">
                <a:solidFill>
                  <a:srgbClr val="005C66"/>
                </a:solidFill>
                <a:latin typeface="+mn-lt"/>
              </a:rPr>
              <a:t>www.braintex.de</a:t>
            </a:r>
            <a:endParaRPr lang="de-DE" dirty="0">
              <a:solidFill>
                <a:srgbClr val="005C66"/>
              </a:solidFill>
              <a:latin typeface="+mn-lt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Konzeption des </a:t>
            </a:r>
            <a:r>
              <a:rPr lang="de-DE" dirty="0" smtClean="0"/>
              <a:t>Unternehmens-Inkubators „</a:t>
            </a:r>
            <a:r>
              <a:rPr lang="de-DE" dirty="0" err="1" smtClean="0"/>
              <a:t>braintex</a:t>
            </a:r>
            <a:r>
              <a:rPr lang="de-DE" dirty="0" smtClean="0"/>
              <a:t>“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Komplettes Know-how- und Netzwerk-Paket</a:t>
            </a:r>
          </a:p>
          <a:p>
            <a:r>
              <a:rPr lang="de-DE" dirty="0" smtClean="0"/>
              <a:t>Arbeitsplatz inkl. Datenanbindung für </a:t>
            </a:r>
            <a:r>
              <a:rPr lang="de-DE" dirty="0" err="1" smtClean="0"/>
              <a:t>plug</a:t>
            </a:r>
            <a:r>
              <a:rPr lang="de-DE" dirty="0" smtClean="0"/>
              <a:t>-</a:t>
            </a:r>
            <a:r>
              <a:rPr lang="de-DE" dirty="0" err="1" smtClean="0"/>
              <a:t>and</a:t>
            </a:r>
            <a:r>
              <a:rPr lang="de-DE" dirty="0" smtClean="0"/>
              <a:t>-play der eigenen Hardware</a:t>
            </a:r>
          </a:p>
          <a:p>
            <a:r>
              <a:rPr lang="de-DE" dirty="0" smtClean="0"/>
              <a:t>Besprechungsmöglichkeiten</a:t>
            </a:r>
          </a:p>
          <a:p>
            <a:r>
              <a:rPr lang="de-DE" dirty="0" smtClean="0"/>
              <a:t>Ziel-Verweildauer 12 Monate</a:t>
            </a:r>
          </a:p>
          <a:p>
            <a:r>
              <a:rPr lang="de-DE" dirty="0" smtClean="0"/>
              <a:t>Kündbar innerhalb eines Monats</a:t>
            </a:r>
          </a:p>
          <a:p>
            <a:r>
              <a:rPr lang="de-DE" dirty="0" smtClean="0"/>
              <a:t>„Tischgeld“ von EUR 200,-/Monat (zzgl. MwSt.)</a:t>
            </a:r>
          </a:p>
          <a:p>
            <a:r>
              <a:rPr lang="de-DE" dirty="0" smtClean="0"/>
              <a:t>Keine Labore oder Werkstätten</a:t>
            </a:r>
          </a:p>
          <a:p>
            <a:r>
              <a:rPr lang="de-DE" dirty="0" smtClean="0"/>
              <a:t>5 Erfolgsbausteine</a:t>
            </a:r>
          </a:p>
          <a:p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50" b="22701"/>
          <a:stretch/>
        </p:blipFill>
        <p:spPr>
          <a:xfrm>
            <a:off x="7536160" y="3727274"/>
            <a:ext cx="3301621" cy="2333007"/>
          </a:xfrm>
          <a:prstGeom prst="rect">
            <a:avLst/>
          </a:prstGeom>
        </p:spPr>
      </p:pic>
      <p:sp>
        <p:nvSpPr>
          <p:cNvPr id="8" name="Fußzeilenplatzhalter 3"/>
          <p:cNvSpPr txBox="1">
            <a:spLocks/>
          </p:cNvSpPr>
          <p:nvPr/>
        </p:nvSpPr>
        <p:spPr>
          <a:xfrm>
            <a:off x="857549" y="6520259"/>
            <a:ext cx="2512491" cy="3377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l"/>
            <a:r>
              <a:rPr lang="de-DE" dirty="0" smtClean="0">
                <a:solidFill>
                  <a:srgbClr val="005C66"/>
                </a:solidFill>
                <a:latin typeface="+mn-lt"/>
              </a:rPr>
              <a:t>www.braintex.de</a:t>
            </a:r>
            <a:endParaRPr lang="de-DE" dirty="0">
              <a:solidFill>
                <a:srgbClr val="005C66"/>
              </a:solidFill>
              <a:latin typeface="+mn-lt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3327F-72BB-4193-878D-F73D9339162C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222468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500" dirty="0"/>
              <a:t>Erfolgsbaustein 1: Arbeiten in Symbiose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Informelle Kontakte und beiläufiges Lernen </a:t>
            </a:r>
            <a:br>
              <a:rPr lang="de-DE" dirty="0" smtClean="0"/>
            </a:br>
            <a:r>
              <a:rPr lang="de-DE" dirty="0" smtClean="0"/>
              <a:t>mit und von den Praktikern von 3We und targomed</a:t>
            </a:r>
          </a:p>
          <a:p>
            <a:r>
              <a:rPr lang="de-DE" dirty="0" smtClean="0"/>
              <a:t>Stehtisch- und Kaffeegespräche</a:t>
            </a:r>
          </a:p>
          <a:p>
            <a:r>
              <a:rPr lang="de-DE" dirty="0" smtClean="0"/>
              <a:t>Gemeinsame Sozial- und </a:t>
            </a:r>
            <a:r>
              <a:rPr lang="de-DE" dirty="0" err="1" smtClean="0"/>
              <a:t>Meetingräume</a:t>
            </a:r>
            <a:endParaRPr lang="de-DE" dirty="0" smtClean="0"/>
          </a:p>
          <a:p>
            <a:r>
              <a:rPr lang="de-DE" dirty="0" smtClean="0"/>
              <a:t>Marketing Start-</a:t>
            </a:r>
            <a:r>
              <a:rPr lang="de-DE" dirty="0" err="1" smtClean="0"/>
              <a:t>up</a:t>
            </a:r>
            <a:r>
              <a:rPr lang="de-DE" dirty="0" smtClean="0"/>
              <a:t> Pakete</a:t>
            </a:r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50" b="22701"/>
          <a:stretch/>
        </p:blipFill>
        <p:spPr>
          <a:xfrm>
            <a:off x="7536160" y="3727274"/>
            <a:ext cx="3301621" cy="2333007"/>
          </a:xfrm>
          <a:prstGeom prst="rect">
            <a:avLst/>
          </a:prstGeom>
        </p:spPr>
      </p:pic>
      <p:sp>
        <p:nvSpPr>
          <p:cNvPr id="8" name="Fußzeilenplatzhalter 3"/>
          <p:cNvSpPr txBox="1">
            <a:spLocks/>
          </p:cNvSpPr>
          <p:nvPr/>
        </p:nvSpPr>
        <p:spPr>
          <a:xfrm>
            <a:off x="857549" y="6520259"/>
            <a:ext cx="2512491" cy="3377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l"/>
            <a:r>
              <a:rPr lang="de-DE" dirty="0" smtClean="0">
                <a:solidFill>
                  <a:srgbClr val="005C66"/>
                </a:solidFill>
                <a:latin typeface="+mn-lt"/>
              </a:rPr>
              <a:t>www.braintex.de</a:t>
            </a:r>
            <a:endParaRPr lang="de-DE" dirty="0">
              <a:solidFill>
                <a:srgbClr val="005C66"/>
              </a:solidFill>
              <a:latin typeface="+mn-lt"/>
            </a:endParaRPr>
          </a:p>
        </p:txBody>
      </p:sp>
      <p:sp>
        <p:nvSpPr>
          <p:cNvPr id="9" name="Inhaltsplatzhalter 2"/>
          <p:cNvSpPr txBox="1">
            <a:spLocks/>
          </p:cNvSpPr>
          <p:nvPr/>
        </p:nvSpPr>
        <p:spPr>
          <a:xfrm>
            <a:off x="7392144" y="4520651"/>
            <a:ext cx="647700" cy="9245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de-DE" sz="66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1</a:t>
            </a:r>
            <a:endParaRPr lang="de-DE" sz="6600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3327F-72BB-4193-878D-F73D9339162C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84350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Vertreter von 3We, lokaler Banken, Industriepartnern </a:t>
            </a:r>
            <a:br>
              <a:rPr lang="de-DE" dirty="0" smtClean="0"/>
            </a:br>
            <a:r>
              <a:rPr lang="de-DE" dirty="0" smtClean="0"/>
              <a:t>und Wirtschaftsförderung </a:t>
            </a:r>
          </a:p>
          <a:p>
            <a:r>
              <a:rPr lang="de-DE" dirty="0" smtClean="0"/>
              <a:t>Schnelle Entscheidungswege für die Platzbesetzung</a:t>
            </a:r>
          </a:p>
          <a:p>
            <a:r>
              <a:rPr lang="de-DE" dirty="0" smtClean="0"/>
              <a:t>Stipendien durch </a:t>
            </a:r>
            <a:r>
              <a:rPr lang="de-DE" dirty="0" err="1" smtClean="0"/>
              <a:t>Steering</a:t>
            </a:r>
            <a:r>
              <a:rPr lang="de-DE" dirty="0" smtClean="0"/>
              <a:t> </a:t>
            </a:r>
            <a:r>
              <a:rPr lang="de-DE" dirty="0" err="1" smtClean="0"/>
              <a:t>committee</a:t>
            </a:r>
            <a:r>
              <a:rPr lang="de-DE" dirty="0" smtClean="0"/>
              <a:t>-Mitglieder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Kooperation mit dem Cyberforum und Zugang </a:t>
            </a:r>
            <a:br>
              <a:rPr lang="de-DE" dirty="0" smtClean="0"/>
            </a:br>
            <a:r>
              <a:rPr lang="de-DE" dirty="0" smtClean="0"/>
              <a:t>zum Cyberforum Know-how-Pool </a:t>
            </a:r>
            <a:br>
              <a:rPr lang="de-DE" dirty="0" smtClean="0"/>
            </a:br>
            <a:r>
              <a:rPr lang="de-DE" dirty="0" smtClean="0"/>
              <a:t>inkl. Förderung durch </a:t>
            </a:r>
            <a:r>
              <a:rPr lang="de-DE" dirty="0" err="1" smtClean="0"/>
              <a:t>Exi</a:t>
            </a:r>
            <a:r>
              <a:rPr lang="de-DE" dirty="0" smtClean="0"/>
              <a:t>-Gutscheine</a:t>
            </a:r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840" y="5126610"/>
            <a:ext cx="1281501" cy="805976"/>
          </a:xfrm>
          <a:prstGeom prst="rect">
            <a:avLst/>
          </a:prstGeom>
        </p:spPr>
      </p:pic>
      <p:sp>
        <p:nvSpPr>
          <p:cNvPr id="8" name="Fußzeilenplatzhalter 3"/>
          <p:cNvSpPr txBox="1">
            <a:spLocks/>
          </p:cNvSpPr>
          <p:nvPr/>
        </p:nvSpPr>
        <p:spPr>
          <a:xfrm>
            <a:off x="857549" y="6520259"/>
            <a:ext cx="2512491" cy="3377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l"/>
            <a:r>
              <a:rPr lang="de-DE" dirty="0" smtClean="0">
                <a:solidFill>
                  <a:srgbClr val="005C66"/>
                </a:solidFill>
                <a:latin typeface="+mn-lt"/>
              </a:rPr>
              <a:t>www.braintex.de</a:t>
            </a:r>
            <a:endParaRPr lang="de-DE" dirty="0">
              <a:solidFill>
                <a:srgbClr val="005C66"/>
              </a:solidFill>
              <a:latin typeface="+mn-lt"/>
            </a:endParaRP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500" dirty="0"/>
              <a:t>Erfolgsbaustein 2: Das </a:t>
            </a:r>
            <a:r>
              <a:rPr lang="de-DE" sz="2500" dirty="0" err="1"/>
              <a:t>braintex</a:t>
            </a:r>
            <a:r>
              <a:rPr lang="de-DE" sz="2500" dirty="0"/>
              <a:t> </a:t>
            </a:r>
            <a:r>
              <a:rPr lang="de-DE" sz="2500" dirty="0" err="1" smtClean="0"/>
              <a:t>Steering</a:t>
            </a:r>
            <a:r>
              <a:rPr lang="de-DE" sz="2500" dirty="0" smtClean="0"/>
              <a:t> </a:t>
            </a:r>
            <a:r>
              <a:rPr lang="de-DE" sz="2500" dirty="0" err="1" smtClean="0"/>
              <a:t>committee</a:t>
            </a:r>
            <a:endParaRPr lang="de-DE" sz="2500" dirty="0"/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50" b="22701"/>
          <a:stretch/>
        </p:blipFill>
        <p:spPr>
          <a:xfrm>
            <a:off x="7536160" y="3727274"/>
            <a:ext cx="3301621" cy="2333007"/>
          </a:xfrm>
          <a:prstGeom prst="rect">
            <a:avLst/>
          </a:prstGeom>
        </p:spPr>
      </p:pic>
      <p:sp>
        <p:nvSpPr>
          <p:cNvPr id="14" name="Inhaltsplatzhalter 2"/>
          <p:cNvSpPr txBox="1">
            <a:spLocks/>
          </p:cNvSpPr>
          <p:nvPr/>
        </p:nvSpPr>
        <p:spPr>
          <a:xfrm>
            <a:off x="7392144" y="4520651"/>
            <a:ext cx="647700" cy="9245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de-DE" sz="66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2</a:t>
            </a:r>
            <a:endParaRPr lang="de-DE" sz="6600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3327F-72BB-4193-878D-F73D9339162C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459039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825625"/>
            <a:ext cx="8642176" cy="4351338"/>
          </a:xfrm>
        </p:spPr>
        <p:txBody>
          <a:bodyPr/>
          <a:lstStyle/>
          <a:p>
            <a:r>
              <a:rPr lang="de-DE" dirty="0" smtClean="0"/>
              <a:t>Bidirektionale Vernetzung mit dem Hochschulbereich</a:t>
            </a:r>
          </a:p>
          <a:p>
            <a:r>
              <a:rPr lang="de-DE" dirty="0" smtClean="0"/>
              <a:t>Bidirektional: Erkenntnisse aus der Lehre werden den Gründern zur Verfügung gestellt, aber auch Praxisthemen werden zurück an die Hochschule fließen (z. B. durch Forschung im Inkubator bzw. Begleitung des Inkubators/der Gründer über Diplomarbeiten etc.)</a:t>
            </a:r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857549" y="324000"/>
            <a:ext cx="8190779" cy="615950"/>
          </a:xfrm>
        </p:spPr>
        <p:txBody>
          <a:bodyPr>
            <a:normAutofit/>
          </a:bodyPr>
          <a:lstStyle/>
          <a:p>
            <a:r>
              <a:rPr lang="de-DE" sz="2500" dirty="0"/>
              <a:t>Erfolgsbaustein 3: Vernetzung mit Forschung und Lehre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50" b="22701"/>
          <a:stretch/>
        </p:blipFill>
        <p:spPr>
          <a:xfrm>
            <a:off x="7536160" y="3727274"/>
            <a:ext cx="3301621" cy="2333007"/>
          </a:xfrm>
          <a:prstGeom prst="rect">
            <a:avLst/>
          </a:prstGeom>
        </p:spPr>
      </p:pic>
      <p:sp>
        <p:nvSpPr>
          <p:cNvPr id="7" name="Fußzeilenplatzhalter 3"/>
          <p:cNvSpPr txBox="1">
            <a:spLocks/>
          </p:cNvSpPr>
          <p:nvPr/>
        </p:nvSpPr>
        <p:spPr>
          <a:xfrm>
            <a:off x="857549" y="6520259"/>
            <a:ext cx="2512491" cy="3377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l"/>
            <a:r>
              <a:rPr lang="de-DE" dirty="0" smtClean="0">
                <a:solidFill>
                  <a:srgbClr val="005C66"/>
                </a:solidFill>
                <a:latin typeface="+mn-lt"/>
              </a:rPr>
              <a:t>www.braintex.de</a:t>
            </a:r>
            <a:endParaRPr lang="de-DE" dirty="0">
              <a:solidFill>
                <a:srgbClr val="005C66"/>
              </a:solidFill>
              <a:latin typeface="+mn-lt"/>
            </a:endParaRPr>
          </a:p>
        </p:txBody>
      </p:sp>
      <p:sp>
        <p:nvSpPr>
          <p:cNvPr id="8" name="Inhaltsplatzhalter 2"/>
          <p:cNvSpPr txBox="1">
            <a:spLocks/>
          </p:cNvSpPr>
          <p:nvPr/>
        </p:nvSpPr>
        <p:spPr>
          <a:xfrm>
            <a:off x="7392144" y="4520651"/>
            <a:ext cx="647700" cy="9245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de-DE" sz="66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3</a:t>
            </a:r>
            <a:endParaRPr lang="de-DE" sz="6600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3327F-72BB-4193-878D-F73D9339162C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782112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500" dirty="0"/>
              <a:t>Erfolgsbaustein </a:t>
            </a:r>
            <a:r>
              <a:rPr lang="de-DE" sz="2500" dirty="0" smtClean="0"/>
              <a:t>4: </a:t>
            </a:r>
            <a:r>
              <a:rPr lang="de-DE" sz="2500" dirty="0" smtClean="0">
                <a:solidFill>
                  <a:schemeClr val="accent3">
                    <a:lumMod val="75000"/>
                  </a:schemeClr>
                </a:solidFill>
              </a:rPr>
              <a:t>After-WORK</a:t>
            </a:r>
            <a:r>
              <a:rPr lang="de-DE" sz="2500" dirty="0" smtClean="0"/>
              <a:t>-SHOP</a:t>
            </a:r>
            <a:endParaRPr lang="de-DE" sz="25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825625"/>
            <a:ext cx="8642176" cy="4351338"/>
          </a:xfrm>
        </p:spPr>
        <p:txBody>
          <a:bodyPr/>
          <a:lstStyle/>
          <a:p>
            <a:r>
              <a:rPr lang="de-DE" dirty="0" smtClean="0"/>
              <a:t>Gezielte </a:t>
            </a:r>
            <a:r>
              <a:rPr lang="de-DE" dirty="0" err="1" smtClean="0"/>
              <a:t>Meet</a:t>
            </a:r>
            <a:r>
              <a:rPr lang="de-DE" dirty="0" smtClean="0"/>
              <a:t>-</a:t>
            </a:r>
            <a:r>
              <a:rPr lang="de-DE" dirty="0" err="1" smtClean="0"/>
              <a:t>the</a:t>
            </a:r>
            <a:r>
              <a:rPr lang="de-DE" dirty="0" smtClean="0"/>
              <a:t>-Expert-Runden </a:t>
            </a:r>
            <a:r>
              <a:rPr lang="de-DE" dirty="0" smtClean="0"/>
              <a:t>zu Fachthemen wie Recht, Steuer, Personal, Marketing, Finanzierung, Förderprogramme, …</a:t>
            </a:r>
          </a:p>
          <a:p>
            <a:r>
              <a:rPr lang="de-DE" dirty="0" smtClean="0"/>
              <a:t>Pool an Experten aus notwendigen Themenbereichen</a:t>
            </a:r>
          </a:p>
          <a:p>
            <a:r>
              <a:rPr lang="de-DE" dirty="0" smtClean="0"/>
              <a:t>Keine Präsentationen, sondern maximaler Wissenstransfer </a:t>
            </a:r>
            <a:br>
              <a:rPr lang="de-DE" dirty="0" smtClean="0"/>
            </a:br>
            <a:r>
              <a:rPr lang="de-DE" dirty="0" smtClean="0"/>
              <a:t>durch Workshops </a:t>
            </a:r>
            <a:r>
              <a:rPr lang="de-DE" dirty="0" smtClean="0"/>
              <a:t>zu </a:t>
            </a:r>
            <a:r>
              <a:rPr lang="de-DE" dirty="0" smtClean="0"/>
              <a:t>den nachgefragten Fachthemen</a:t>
            </a: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50" b="22701"/>
          <a:stretch/>
        </p:blipFill>
        <p:spPr>
          <a:xfrm>
            <a:off x="7536160" y="3727274"/>
            <a:ext cx="3301621" cy="2333007"/>
          </a:xfrm>
          <a:prstGeom prst="rect">
            <a:avLst/>
          </a:prstGeom>
        </p:spPr>
      </p:pic>
      <p:sp>
        <p:nvSpPr>
          <p:cNvPr id="6" name="Fußzeilenplatzhalter 3"/>
          <p:cNvSpPr txBox="1">
            <a:spLocks/>
          </p:cNvSpPr>
          <p:nvPr/>
        </p:nvSpPr>
        <p:spPr>
          <a:xfrm>
            <a:off x="857549" y="6520259"/>
            <a:ext cx="2512491" cy="3377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l"/>
            <a:r>
              <a:rPr lang="de-DE" dirty="0" smtClean="0">
                <a:solidFill>
                  <a:srgbClr val="005C66"/>
                </a:solidFill>
                <a:latin typeface="+mn-lt"/>
              </a:rPr>
              <a:t>www.braintex.de</a:t>
            </a:r>
            <a:endParaRPr lang="de-DE" dirty="0">
              <a:solidFill>
                <a:srgbClr val="005C66"/>
              </a:solidFill>
              <a:latin typeface="+mn-lt"/>
            </a:endParaRPr>
          </a:p>
        </p:txBody>
      </p:sp>
      <p:sp>
        <p:nvSpPr>
          <p:cNvPr id="7" name="Inhaltsplatzhalter 2"/>
          <p:cNvSpPr txBox="1">
            <a:spLocks/>
          </p:cNvSpPr>
          <p:nvPr/>
        </p:nvSpPr>
        <p:spPr>
          <a:xfrm>
            <a:off x="7392144" y="4520651"/>
            <a:ext cx="647700" cy="9245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de-DE" sz="66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4</a:t>
            </a:r>
            <a:endParaRPr lang="de-DE" sz="6600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3327F-72BB-4193-878D-F73D9339162C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752067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500" dirty="0" smtClean="0"/>
              <a:t>Erfolgsbaustein 5: Der erste Kunde …	</a:t>
            </a:r>
            <a:endParaRPr lang="de-DE" sz="25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825625"/>
            <a:ext cx="7130008" cy="4351338"/>
          </a:xfrm>
        </p:spPr>
        <p:txBody>
          <a:bodyPr/>
          <a:lstStyle/>
          <a:p>
            <a:r>
              <a:rPr lang="de-DE" dirty="0" smtClean="0"/>
              <a:t>Die 3We GmbH und targomed GmbH könnten bereits der erste Kunde sein …</a:t>
            </a:r>
          </a:p>
          <a:p>
            <a:r>
              <a:rPr lang="de-DE" dirty="0" smtClean="0"/>
              <a:t>Nutzung des </a:t>
            </a:r>
            <a:r>
              <a:rPr lang="de-DE" dirty="0" err="1" smtClean="0"/>
              <a:t>braintex</a:t>
            </a:r>
            <a:r>
              <a:rPr lang="de-DE" dirty="0" smtClean="0"/>
              <a:t> </a:t>
            </a:r>
            <a:r>
              <a:rPr lang="de-DE" dirty="0" err="1"/>
              <a:t>Steering</a:t>
            </a:r>
            <a:r>
              <a:rPr lang="de-DE" dirty="0"/>
              <a:t> </a:t>
            </a:r>
            <a:r>
              <a:rPr lang="de-DE" dirty="0" err="1" smtClean="0"/>
              <a:t>committee</a:t>
            </a:r>
            <a:r>
              <a:rPr lang="de-DE" dirty="0" smtClean="0"/>
              <a:t> </a:t>
            </a:r>
            <a:r>
              <a:rPr lang="de-DE" dirty="0" smtClean="0"/>
              <a:t>und der vorhandenen Firmennetzwerke und damit Zugang </a:t>
            </a:r>
            <a:br>
              <a:rPr lang="de-DE" dirty="0" smtClean="0"/>
            </a:br>
            <a:r>
              <a:rPr lang="de-DE" dirty="0" smtClean="0"/>
              <a:t>zur Industrie</a:t>
            </a:r>
          </a:p>
          <a:p>
            <a:r>
              <a:rPr lang="de-DE" dirty="0" smtClean="0"/>
              <a:t>Unterstützung bei der Kundenkommunikation und Firmendarstellung</a:t>
            </a:r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680" y="4982938"/>
            <a:ext cx="1863126" cy="713883"/>
          </a:xfrm>
          <a:prstGeom prst="rect">
            <a:avLst/>
          </a:prstGeom>
        </p:spPr>
      </p:pic>
      <p:sp>
        <p:nvSpPr>
          <p:cNvPr id="7" name="Fußzeilenplatzhalter 3"/>
          <p:cNvSpPr txBox="1">
            <a:spLocks/>
          </p:cNvSpPr>
          <p:nvPr/>
        </p:nvSpPr>
        <p:spPr>
          <a:xfrm>
            <a:off x="857549" y="6520259"/>
            <a:ext cx="2512491" cy="3377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l"/>
            <a:r>
              <a:rPr lang="de-DE" dirty="0" smtClean="0">
                <a:solidFill>
                  <a:srgbClr val="005C66"/>
                </a:solidFill>
                <a:latin typeface="+mn-lt"/>
              </a:rPr>
              <a:t>www.braintex.de</a:t>
            </a:r>
            <a:endParaRPr lang="de-DE" dirty="0">
              <a:solidFill>
                <a:srgbClr val="005C66"/>
              </a:solidFill>
              <a:latin typeface="+mn-lt"/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50" b="22701"/>
          <a:stretch/>
        </p:blipFill>
        <p:spPr>
          <a:xfrm>
            <a:off x="7536160" y="3727274"/>
            <a:ext cx="3301621" cy="2333007"/>
          </a:xfrm>
          <a:prstGeom prst="rect">
            <a:avLst/>
          </a:prstGeom>
        </p:spPr>
      </p:pic>
      <p:sp>
        <p:nvSpPr>
          <p:cNvPr id="9" name="Inhaltsplatzhalter 2"/>
          <p:cNvSpPr txBox="1">
            <a:spLocks/>
          </p:cNvSpPr>
          <p:nvPr/>
        </p:nvSpPr>
        <p:spPr>
          <a:xfrm>
            <a:off x="7392144" y="4520651"/>
            <a:ext cx="647700" cy="9245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de-DE" sz="66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5</a:t>
            </a:r>
            <a:endParaRPr lang="de-DE" sz="6600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9507" y="4892586"/>
            <a:ext cx="934145" cy="1019067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3327F-72BB-4193-878D-F73D9339162C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721151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Standarddesign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433</Words>
  <Application>Microsoft Office PowerPoint</Application>
  <PresentationFormat>Breitbild</PresentationFormat>
  <Paragraphs>100</Paragraphs>
  <Slides>12</Slides>
  <Notes>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Century Gothic</vt:lpstr>
      <vt:lpstr>Times New Roman</vt:lpstr>
      <vt:lpstr>Wingdings</vt:lpstr>
      <vt:lpstr>Standarddesign</vt:lpstr>
      <vt:lpstr>PowerPoint-Präsentation</vt:lpstr>
      <vt:lpstr>Hauptgründe für das Scheitern von jungen Unternehmen</vt:lpstr>
      <vt:lpstr>Konzeption des Unternehmens-Inkubators „braintex“</vt:lpstr>
      <vt:lpstr>Konzeption des Unternehmens-Inkubators „braintex“</vt:lpstr>
      <vt:lpstr>Erfolgsbaustein 1: Arbeiten in Symbiose</vt:lpstr>
      <vt:lpstr>Erfolgsbaustein 2: Das braintex Steering committee</vt:lpstr>
      <vt:lpstr>Erfolgsbaustein 3: Vernetzung mit Forschung und Lehre</vt:lpstr>
      <vt:lpstr>Erfolgsbaustein 4: After-WORK-SHOP</vt:lpstr>
      <vt:lpstr>Erfolgsbaustein 5: Der erste Kunde … </vt:lpstr>
      <vt:lpstr>Zielgruppen</vt:lpstr>
      <vt:lpstr>Ziele</vt:lpstr>
      <vt:lpstr>PowerPoint-Präsentation</vt:lpstr>
    </vt:vector>
  </TitlesOfParts>
  <Company>3We GmbH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Inkubator-Konzept</dc:title>
  <dc:creator>Jürgen Riffel</dc:creator>
  <cp:lastModifiedBy>Susanne Ott | 3We GmbH</cp:lastModifiedBy>
  <cp:revision>391</cp:revision>
  <dcterms:created xsi:type="dcterms:W3CDTF">2001-03-22T10:47:23Z</dcterms:created>
  <dcterms:modified xsi:type="dcterms:W3CDTF">2015-07-01T07:42:58Z</dcterms:modified>
</cp:coreProperties>
</file>